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312" r:id="rId2"/>
    <p:sldId id="257" r:id="rId3"/>
    <p:sldId id="258" r:id="rId4"/>
    <p:sldId id="311" r:id="rId5"/>
    <p:sldId id="310" r:id="rId6"/>
    <p:sldId id="305" r:id="rId7"/>
    <p:sldId id="306" r:id="rId8"/>
    <p:sldId id="307" r:id="rId9"/>
    <p:sldId id="308" r:id="rId10"/>
    <p:sldId id="314" r:id="rId11"/>
    <p:sldId id="31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4" autoAdjust="0"/>
    <p:restoredTop sz="75140" autoAdjust="0"/>
  </p:normalViewPr>
  <p:slideViewPr>
    <p:cSldViewPr snapToGrid="0">
      <p:cViewPr varScale="1">
        <p:scale>
          <a:sx n="75" d="100"/>
          <a:sy n="75" d="100"/>
        </p:scale>
        <p:origin x="-1242"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8/16/2017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fr-FR"/>
          </a:p>
        </p:txBody>
      </p:sp>
    </p:spTree>
    <p:extLst>
      <p:ext uri="{BB962C8B-B14F-4D97-AF65-F5344CB8AC3E}">
        <p14:creationId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Remarque :  Il s'agit simplement d'une diapositive de couverture. Elle ne fait pas partie des diapositives numérotées dans le Guide du formateur.  </a:t>
            </a:r>
          </a:p>
          <a:p>
            <a:pPr eaLnBrk="1" hangingPunct="1">
              <a:spcBef>
                <a:spcPct val="0"/>
              </a:spcBef>
            </a:pPr>
            <a:endParaRPr lang="fr-FR"/>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b="1" dirty="0"/>
              <a:t>**Répartissez-vous en petits groupes de 3 ou 4 personnes.</a:t>
            </a:r>
          </a:p>
          <a:p>
            <a:endParaRPr lang="fr-FR"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Distribuez le Document 17B.1 qui est une étude de cas sur un survivant de violences sexuelles. Rappelez-vous que les études de cas devront peut-être être adaptées en fonction de votre contexte.    Après 10 à 15 minutes, demandez aux participants de rejoindre l'ensemble du groupe et de partager les points clés de leur discussion.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fr-FR" b="1" dirty="0"/>
              <a:t>**Examinez les points clés de la session.**</a:t>
            </a:r>
          </a:p>
          <a:p>
            <a:pPr eaLnBrk="1" hangingPunct="1">
              <a:spcBef>
                <a:spcPct val="0"/>
              </a:spcBef>
              <a:defRPr/>
            </a:pPr>
            <a:endParaRPr lang="fr-FR" dirty="0"/>
          </a:p>
          <a:p>
            <a:pPr eaLnBrk="1" hangingPunct="1">
              <a:spcBef>
                <a:spcPct val="0"/>
              </a:spcBef>
              <a:defRPr/>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defRPr/>
            </a:pPr>
            <a:endParaRPr lang="fr-FR" dirty="0"/>
          </a:p>
          <a:p>
            <a:pPr eaLnBrk="1" fontAlgn="auto" hangingPunct="1">
              <a:spcBef>
                <a:spcPts val="0"/>
              </a:spcBef>
              <a:spcAft>
                <a:spcPts val="0"/>
              </a:spcAft>
              <a:defRPr/>
            </a:pPr>
            <a:r>
              <a:rPr lang="fr-FR" smtClean="0"/>
              <a:t>*</a:t>
            </a:r>
            <a:r>
              <a:rPr lang="fr-FR" b="1" dirty="0"/>
              <a:t>Posez des questions si nécessaire : </a:t>
            </a:r>
          </a:p>
          <a:p>
            <a:pPr eaLnBrk="1" fontAlgn="auto" hangingPunct="1">
              <a:spcBef>
                <a:spcPts val="0"/>
              </a:spcBef>
              <a:spcAft>
                <a:spcPts val="0"/>
              </a:spcAft>
              <a:defRPr/>
            </a:pPr>
            <a:endParaRPr lang="fr-FR" dirty="0"/>
          </a:p>
          <a:p>
            <a:pPr eaLnBrk="1" fontAlgn="auto" hangingPunct="1">
              <a:spcBef>
                <a:spcPts val="0"/>
              </a:spcBef>
              <a:spcAft>
                <a:spcPts val="0"/>
              </a:spcAft>
              <a:defRPr/>
            </a:pPr>
            <a:r>
              <a:rPr lang="fr-FR" smtClean="0"/>
              <a:t>-   Qu'avez-vous pensé de cette session ? </a:t>
            </a:r>
          </a:p>
          <a:p>
            <a:pPr marL="171450" indent="-171450" eaLnBrk="1" fontAlgn="auto" hangingPunct="1">
              <a:spcBef>
                <a:spcPts val="0"/>
              </a:spcBef>
              <a:spcAft>
                <a:spcPts val="0"/>
              </a:spcAft>
              <a:buFontTx/>
              <a:buChar char="-"/>
              <a:defRPr/>
            </a:pPr>
            <a:r>
              <a:rPr lang="fr-FR" smtClean="0"/>
              <a:t>Qu'est-ce que vous avez trouvé facile ? Qu'est-ce que vous avez trouvé difficile ? </a:t>
            </a:r>
          </a:p>
          <a:p>
            <a:pPr marL="171450" indent="-171450" eaLnBrk="1" fontAlgn="auto" hangingPunct="1">
              <a:spcBef>
                <a:spcPts val="0"/>
              </a:spcBef>
              <a:spcAft>
                <a:spcPts val="0"/>
              </a:spcAft>
              <a:buFontTx/>
              <a:buChar char="-"/>
              <a:defRPr/>
            </a:pPr>
            <a:r>
              <a:rPr lang="fr-FR" smtClean="0"/>
              <a:t>De quoi avez-vous besoin pour continuer d'y penser plus tard ?</a:t>
            </a:r>
          </a:p>
          <a:p>
            <a:pPr eaLnBrk="1" hangingPunct="1">
              <a:spcBef>
                <a:spcPct val="0"/>
              </a:spcBef>
              <a:defRPr/>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smtClean="0"/>
              <a:pPr/>
              <a:t>11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Vue d'ensemble – Module 17B : Gestion des cas de VBG concernant les survivantes de violences sexuelles</a:t>
            </a:r>
            <a:endParaRPr lang="fr-FR" sz="1200" b="1" kern="1200" baseline="0" dirty="0">
              <a:solidFill>
                <a:schemeClr val="tx1"/>
              </a:solidFill>
              <a:effectLst/>
              <a:latin typeface="+mn-lt"/>
              <a:ea typeface="+mn-ea"/>
              <a:cs typeface="+mn-cs"/>
            </a:endParaRP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p>
          <a:p>
            <a:pPr marL="171450" indent="-171450">
              <a:buFontTx/>
              <a:buChar char="-"/>
            </a:pPr>
            <a:r>
              <a:rPr lang="fr-FR" smtClean="0"/>
              <a:t>Comprendre les obstacles auxquels sont confrontés les hommes et les garçons ayant survécu aux survivants de violences sexuelles</a:t>
            </a:r>
          </a:p>
          <a:p>
            <a:pPr marL="171450" indent="-171450">
              <a:buFontTx/>
              <a:buChar char="-"/>
            </a:pPr>
            <a:r>
              <a:rPr lang="fr-FR" smtClean="0"/>
              <a:t>Identifier les différentes techniques de communication visant à soutenir les survivants</a:t>
            </a:r>
          </a:p>
          <a:p>
            <a:pPr marL="171450" indent="-171450">
              <a:buFontTx/>
              <a:buChar char="-"/>
            </a:pPr>
            <a:r>
              <a:rPr lang="fr-FR" smtClean="0"/>
              <a:t>Être capable de fournir des services axés sur les les survivantes aux survivants masculins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 1 heure</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0" lvl="0" indent="0">
              <a:buFont typeface="Arial" charset="0"/>
              <a:buNone/>
            </a:pPr>
            <a:r>
              <a:rPr lang="fr-FR" sz="1200" kern="1200" dirty="0">
                <a:solidFill>
                  <a:schemeClr val="tx1"/>
                </a:solidFill>
                <a:effectLst/>
                <a:latin typeface="+mn-lt"/>
              </a:rPr>
              <a:t>Document 17B.1 – Activité récapitulative</a:t>
            </a:r>
          </a:p>
          <a:p>
            <a:pPr marL="0" lvl="0" indent="0">
              <a:buFont typeface="Arial" charset="0"/>
              <a:buNone/>
            </a:pPr>
            <a:r>
              <a:rPr lang="fr-FR" sz="1200" kern="1200" baseline="0" dirty="0">
                <a:solidFill>
                  <a:schemeClr val="tx1"/>
                </a:solidFill>
                <a:effectLst/>
                <a:latin typeface="+mn-lt"/>
              </a:rPr>
              <a:t>Paperboard et marqueurs</a:t>
            </a:r>
            <a:endParaRPr lang="fr-FR" sz="1200" kern="1200" dirty="0">
              <a:solidFill>
                <a:schemeClr val="tx1"/>
              </a:solidFill>
              <a:effectLst/>
              <a:latin typeface="+mn-lt"/>
              <a:ea typeface="+mn-ea"/>
              <a:cs typeface="+mn-cs"/>
            </a:endParaRPr>
          </a:p>
          <a:p>
            <a:pPr marL="0" indent="0">
              <a:buFont typeface="Arial" charset="0"/>
              <a:buNone/>
            </a:pPr>
            <a:r>
              <a:rPr lang="fr-FR" smtClean="0"/>
              <a:t> </a:t>
            </a: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a:t>
            </a:r>
          </a:p>
          <a:p>
            <a:pPr marL="171450" lvl="0" indent="-171450">
              <a:buFont typeface="Arial" charset="0"/>
              <a:buChar char="•"/>
            </a:pPr>
            <a:r>
              <a:rPr lang="fr-FR" sz="1200" kern="1200" dirty="0">
                <a:solidFill>
                  <a:schemeClr val="tx1"/>
                </a:solidFill>
                <a:effectLst/>
                <a:latin typeface="+mn-lt"/>
              </a:rPr>
              <a:t>Revoyez les diapositives et les notes du formateur</a:t>
            </a:r>
          </a:p>
          <a:p>
            <a:pPr mar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5 minutes – Objectifs et Introduction (1-3)</a:t>
            </a:r>
          </a:p>
          <a:p>
            <a:r>
              <a:rPr lang="fr-FR" sz="1200" kern="1200" dirty="0">
                <a:solidFill>
                  <a:schemeClr val="tx1"/>
                </a:solidFill>
                <a:effectLst/>
                <a:latin typeface="+mn-lt"/>
              </a:rPr>
              <a:t>10 minutes – Activité Travailler avec des survivants masculins (4)</a:t>
            </a:r>
          </a:p>
          <a:p>
            <a:r>
              <a:rPr lang="fr-FR" sz="1200" kern="1200" dirty="0">
                <a:solidFill>
                  <a:schemeClr val="tx1"/>
                </a:solidFill>
                <a:effectLst/>
                <a:latin typeface="+mn-lt"/>
              </a:rPr>
              <a:t>20 minutes – Obstacles aux soins et Soins et soutien (5-8)</a:t>
            </a:r>
          </a:p>
          <a:p>
            <a:r>
              <a:rPr lang="fr-FR" sz="1200" kern="1200" dirty="0">
                <a:solidFill>
                  <a:schemeClr val="tx1"/>
                </a:solidFill>
                <a:effectLst/>
                <a:latin typeface="+mn-lt"/>
              </a:rPr>
              <a:t>25 minutes – Activité récapitulative et conclusion (9-10)</a:t>
            </a: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Ne partez pas du principe qu'il est plus difficile pour les hommes qui ont subi des actes de violence de demander de l'aide que pour les femmes. Cela est extrêmement difficile pour les femmes, et les conséquences peuvent être graves (elles peuvent entraîner la mort via les « crimes d'honneur » ou des représailles, par exemple). La violence contre les femmes et les jeunes filles n'est souvent pas dénoncée, tout comme la violence basée sur le genre subie par les hommes. </a:t>
            </a:r>
          </a:p>
          <a:p>
            <a:r>
              <a:rPr lang="fr-FR" sz="1200" kern="1200" dirty="0">
                <a:solidFill>
                  <a:schemeClr val="tx1"/>
                </a:solidFill>
                <a:effectLst/>
                <a:latin typeface="+mn-lt"/>
              </a:rPr>
              <a:t>Les services destinés aux survivantes de VBG doivent être ouverts à tous, y compris les hommes et les garçons ayant survécu aux survivantsVBG. Toutefois, certains services de gestion des cas sont offerts dans le cadre d’ des espaces réservés aux femmes uniquement ou bien les prestataires de service utilisent des espaces réservés aux femmes comme points d'entrée  pour leur donner accès aux servicesaux services. Dans ce cas, il est important de trouver un moyen de fournir ces services sans compromettre l'intégrité des espaces réservés aux femmes. Il pourra alors être nécessaire de travailler avec les hommes dans un lieu différent, par exemple. Il est important de maintenir un espace dans lequel les femmes se sentent à l'aise, car cela est essentiel pour nombre d'entre elles afin de pouvoir demander un soutien et des soins.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bien connaître les conseils figurant dans le kit de formation « Prise en charge des enfants survivants pour soutenir les jeunes garçons qui subissent des actes de violence ». Il est également nécessaire de savoir quels genres de services sont disponibles pour les survivants masculins dans la région.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Comme pour la violence à l'encontrecontre des femmes et des jeunes filles, les VBG perpétrées contre les hommes ne sont souvent pas dénoncées.  </a:t>
            </a:r>
          </a:p>
          <a:p>
            <a:pPr lvl="0"/>
            <a:r>
              <a:rPr lang="fr-FR" sz="1200" kern="1200" dirty="0">
                <a:solidFill>
                  <a:schemeClr val="tx1"/>
                </a:solidFill>
                <a:effectLst/>
                <a:latin typeface="+mn-lt"/>
              </a:rPr>
              <a:t>Les normes masculines traditionnelles peuvent faire en sorte qu'il est difficile pour les hommes de divulguer ce qu'ils ont subi et de chercher de l'aide, et ainsi cela peut aboutir à un manque de compassion de la part de leur famille, de leurs amis et des prestataires de services. </a:t>
            </a:r>
          </a:p>
          <a:p>
            <a:pPr lvl="0"/>
            <a:r>
              <a:rPr lang="fr-FR" sz="1200" kern="1200" dirty="0">
                <a:solidFill>
                  <a:schemeClr val="tx1"/>
                </a:solidFill>
                <a:effectLst/>
                <a:latin typeface="+mn-lt"/>
              </a:rPr>
              <a:t>Continuez d'insister sur la sécurité des survivants et des survivantes. Travaillez avec votre superviseur afin de trouver un moyen d'assurer l'accès des survivants et des survivantes aux services, tout en maintenant l'intégrité des espaces réservés aux femmes. </a:t>
            </a:r>
          </a:p>
          <a:p>
            <a:endParaRPr lang="fr-F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568F6E5-5E12-4623-90BB-7EC2ED9BF81B}" type="slidenum">
              <a:rPr lang="en-US" smtClean="0"/>
              <a:pPr/>
              <a:t>2</a:t>
            </a:fld>
            <a:endParaRPr lang="fr-FR"/>
          </a:p>
        </p:txBody>
      </p:sp>
    </p:spTree>
    <p:extLst>
      <p:ext uri="{BB962C8B-B14F-4D97-AF65-F5344CB8AC3E}">
        <p14:creationId xmlns:p14="http://schemas.microsoft.com/office/powerpoint/2010/main" val="1039477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ce module, nous allons nous intéresser aux survivants. Nos objectifs sont les suivants :</a:t>
            </a:r>
          </a:p>
          <a:p>
            <a:endParaRPr lang="fr-FR" baseline="0" dirty="0"/>
          </a:p>
          <a:p>
            <a:pPr marL="171450" indent="-171450">
              <a:buFontTx/>
              <a:buChar char="-"/>
            </a:pPr>
            <a:r>
              <a:rPr lang="fr-FR" smtClean="0"/>
              <a:t>Comprendre les obstacles auxquels sont confrontés les survivants de violences sexuelles</a:t>
            </a:r>
          </a:p>
          <a:p>
            <a:pPr marL="171450" indent="-171450">
              <a:buFontTx/>
              <a:buChar char="-"/>
            </a:pPr>
            <a:r>
              <a:rPr lang="fr-FR" smtClean="0"/>
              <a:t>Identifier les différentes techniques de communication visant à soutenir les survivants</a:t>
            </a:r>
          </a:p>
          <a:p>
            <a:pPr marL="171450" indent="-171450">
              <a:buFontTx/>
              <a:buChar char="-"/>
            </a:pPr>
            <a:r>
              <a:rPr lang="fr-FR" smtClean="0"/>
              <a:t>Être capable de fournir des services axés sur les survivantes auxles survivants</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3</a:t>
            </a:fld>
            <a:endParaRPr lang="fr-FR"/>
          </a:p>
        </p:txBody>
      </p:sp>
    </p:spTree>
    <p:extLst>
      <p:ext uri="{BB962C8B-B14F-4D97-AF65-F5344CB8AC3E}">
        <p14:creationId xmlns:p14="http://schemas.microsoft.com/office/powerpoint/2010/main" val="2986042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Comme nous en avons discuté dans l'introduction, dans les zones de crise humanitaire, les hommes et les jeunes garçons peuvent également être exposés aux risques de violences sexuelles qui sont souvent commises par d'autres hommes dans un contexte de conflit armé ou de violence ethnique, comme un moyen de déposséder les hommes, les familles et les communautés de leur pouvoir et les déshonorer.  Les jeunes garçons peuvent également être exposés au risque d'abus sexuels sur les enfants, qui sont généralement perpétrés par des hommes connus de l'enfant/la famille.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Comme pour la violence à l'encontre des femmes et des jeunes filles, cette violence n'est souvent pas dénoncée.  Les normes masculines traditionnelles peuvent faire en sorte qu'il est difficile pour les hommes de divulguer ce qu'ils ont subi et de chercher de l'aide, et ainsi cela peut aboutir à un manque de compassion de la part de leur famille, de leurs amis et des prestataires de services.  Bon nombre des effets des violences sexuelles sur les hommes et les jeunes garçons sont semblables à ceux vécus par les femmes et les jeunes filles. Toutefois il existe des expériences particulières que les prestataires de services devraient comprendre pour mieux servir cette population.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Ce chapitre va s'intéresser au travail avec des hommes adultes qui ont subi des actes de violences sexuelles.  Les directives relatives à la prise en charge des enfants ayant subi des violences sexuelles offrent des conseils sur la façon de travailler avec des jeunes garçons victimes d'abus sexuels.  Dans le chapitre précédent, nous avons également discuté des hommes qui s'identifient comme gays ou transgenres, et ces réflexions doivent être utilisées, le cas échéant, avec les informations figurant dans ce chapitre.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fr-FR"/>
          </a:p>
        </p:txBody>
      </p:sp>
    </p:spTree>
    <p:extLst>
      <p:ext uri="{BB962C8B-B14F-4D97-AF65-F5344CB8AC3E}">
        <p14:creationId xmlns:p14="http://schemas.microsoft.com/office/powerpoint/2010/main" val="705894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 </a:t>
            </a:r>
            <a:r>
              <a:rPr lang="fr-FR" b="1" dirty="0"/>
              <a:t>Répartissez les participants en groupes de 3 ou 4 personnes selon la taille du groupe.  Demandez-leur de discuter de :  Quelles sont les difficultés auxquelles les hommes et les jeunes garçons ayant survécu aux survivants de violences sexuelles peuvent être confrontés lorsqu'ils cherchent à bénéficier de services</a:t>
            </a:r>
            <a:r>
              <a:rPr lang="fr-FR" sz="1200" b="1" dirty="0"/>
              <a:t> ? Comment pouvons-nous faire face à ces difficultés ?  Après 5 minutes, demandez aux groupes de rejoindre l'ensemble du groupe et de faire part de leurs réflexions.  Notez les réponses sur un paperboard si nécessaire.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fr-FR"/>
          </a:p>
        </p:txBody>
      </p:sp>
    </p:spTree>
    <p:extLst>
      <p:ext uri="{BB962C8B-B14F-4D97-AF65-F5344CB8AC3E}">
        <p14:creationId xmlns:p14="http://schemas.microsoft.com/office/powerpoint/2010/main" val="653345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rPr>
              <a:t>Bon nombre des obstacles entravant l'accès des hommes aux soins rencontrés par les hommes sont semblables à ceux dont nous avons déjà discuté pour les survivantes de violences sexuelles, mais ils peuvent les vivre légèrement différemment. Quelques exemples particuliers d'obstacles aux soins auxquels les hommes sont confrontés sont décrits ci-dessous.  Rappelez-vous qu'il s'agit d'obstacles généralisés qui sont susceptibles de varier d'un contexte à l'autre.  La manière dont ils les ont vécues dépendra des normes culturelles et sociales particulières et d'autres caractéristiques des survivants, telles que leur origine ethnique, leur religion, leur statut socio-économique et leur orientation sexuelle.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Les normes masculines traditionnelles n'incitent pas les hommes à demander de l'aide. </a:t>
            </a:r>
            <a:r>
              <a:rPr lang="fr-FR" sz="1200" kern="1200" dirty="0">
                <a:solidFill>
                  <a:schemeClr val="tx1"/>
                </a:solidFill>
                <a:effectLst/>
                <a:latin typeface="+mn-lt"/>
              </a:rPr>
              <a:t> Les normes de masculinité traditionnelles qui laissent entendre que les hommes doivent être forts, exercer un contrôle, être indépendants et ne pas exprimer leurs émotions, font que les hommes sont moins susceptibles de chercher de l'aide même lorsqu'ils ont vécu un évènement stressant.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Sentiment de honte et peur de la stigmatisation.</a:t>
            </a:r>
            <a:r>
              <a:rPr lang="fr-FR" sz="1200" kern="1200" dirty="0">
                <a:solidFill>
                  <a:schemeClr val="tx1"/>
                </a:solidFill>
                <a:effectLst/>
                <a:latin typeface="+mn-lt"/>
              </a:rPr>
              <a:t>  En relation avec les normes masculines dont nous venons de discuter, les survivants peuvent avoir un fort sentiment de honte et avoir peur d'être stigmatisés après avoir été agressés sexuellement.  C'est tout particulièrement le cas si les normes masculines dans leur environnement laissent entendre que les hommes doivent être puissants et sexuellement dominateurs.  Quel que soit le sexe de l'agresseur, les hommes et les jeunes garçons survivants peuvent se remettre profondément en question quant à ce que leur expérience des violences sexuelles signifie pour leur identité sexuelle et leur orientation sexuelle. C'est tout particulièrement le cas si les violences se sont produites plus d'une fois ou dans leur enfance.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fr-FR"/>
          </a:p>
        </p:txBody>
      </p:sp>
    </p:spTree>
    <p:extLst>
      <p:ext uri="{BB962C8B-B14F-4D97-AF65-F5344CB8AC3E}">
        <p14:creationId xmlns:p14="http://schemas.microsoft.com/office/powerpoint/2010/main" val="3120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Inquiétudes et peur concernant la sexualité.</a:t>
            </a:r>
            <a:r>
              <a:rPr lang="fr-FR" sz="1200" kern="1200" dirty="0">
                <a:solidFill>
                  <a:schemeClr val="tx1"/>
                </a:solidFill>
                <a:effectLst/>
                <a:latin typeface="+mn-lt"/>
              </a:rPr>
              <a:t> Un mythe largement répandu veut que les hommes qui ont subi des violences sexuelles perpétrées par des hommes soient gays ou qu'ils le deviendront. Aucune preuve ne suggère que les violences sexuelles soient un indicateur de l'orientation sexuelle.  Toutefois, si ce mythe est couramment admis et que l'homophobie est également répandue dans une communauté, les survivants ne chercheront peut-être pas d'aide, car ils seront confrontés eux-mêmes à ces questions et/ou auront peur des réactions des autres.  Cela peut être un obstacle important empêchant de chercher de l'aide dans des sociétés qui contrôlent ou criminalisent l'homosexualité. </a:t>
            </a:r>
          </a:p>
          <a:p>
            <a:r>
              <a:rPr lang="fr-FR" smtClean="0"/>
              <a:t> </a:t>
            </a:r>
          </a:p>
          <a:p>
            <a:r>
              <a:rPr lang="fr-FR" sz="1200" b="1" kern="1200" dirty="0">
                <a:solidFill>
                  <a:schemeClr val="tx1"/>
                </a:solidFill>
                <a:effectLst/>
                <a:latin typeface="+mn-lt"/>
              </a:rPr>
              <a:t>Peur de ne pas être cru.</a:t>
            </a:r>
            <a:r>
              <a:rPr lang="fr-FR" sz="1200" kern="1200" dirty="0">
                <a:solidFill>
                  <a:schemeClr val="tx1"/>
                </a:solidFill>
                <a:effectLst/>
                <a:latin typeface="+mn-lt"/>
              </a:rPr>
              <a:t>  En raison des normes sociales masculines traditionnelles de masculinité, les survivants peuvent avoir peur de ne pas être crus s'ils disent à quelqu'un ce qu'ils ont subi.</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Risque de consommation de drogue.</a:t>
            </a:r>
            <a:r>
              <a:rPr lang="fr-FR" sz="1200" kern="1200" dirty="0">
                <a:solidFill>
                  <a:schemeClr val="tx1"/>
                </a:solidFill>
                <a:effectLst/>
                <a:latin typeface="+mn-lt"/>
              </a:rPr>
              <a:t> La consommation d'alcool ou de drogue comme moyen de gérer ou d'atténuer les émotions peut être encore plus courante parmi les survivants en raison des normes qui découragent souvent les hommes de reconnaître et d'exprimer leurs émotions. </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S. Lindinger-Sternart (2015), </a:t>
            </a:r>
            <a:r>
              <a:rPr lang="fr-FR" sz="1200" i="1" kern="1200" dirty="0">
                <a:solidFill>
                  <a:schemeClr val="tx1"/>
                </a:solidFill>
                <a:effectLst/>
                <a:latin typeface="+mn-lt"/>
              </a:rPr>
              <a:t>Help-Seeking Behaviors of Men for Mental Health and the Impact of Diverse Cultural Backgrounds</a:t>
            </a:r>
            <a:r>
              <a:rPr lang="fr-FR" sz="1200" kern="1200" dirty="0">
                <a:solidFill>
                  <a:schemeClr val="tx1"/>
                </a:solidFill>
                <a:effectLst/>
                <a:latin typeface="+mn-lt"/>
              </a:rPr>
              <a:t>, International Journal of Social Science Studies, 3(1). ; D. Vogel, S. Heimerdinger-Edwards, J. H. Hammer et A. Hubbard (2011), </a:t>
            </a:r>
            <a:r>
              <a:rPr lang="fr-FR" sz="1200" i="1" kern="1200" dirty="0">
                <a:solidFill>
                  <a:schemeClr val="tx1"/>
                </a:solidFill>
                <a:effectLst/>
                <a:latin typeface="+mn-lt"/>
              </a:rPr>
              <a:t>Boys don't cry</a:t>
            </a:r>
            <a:r>
              <a:rPr lang="fr-FR" sz="1200" kern="1200" dirty="0">
                <a:solidFill>
                  <a:schemeClr val="tx1"/>
                </a:solidFill>
                <a:effectLst/>
                <a:latin typeface="+mn-lt"/>
              </a:rPr>
              <a:t>, Journal of Counseling Psychology, 58, 368-382.  </a:t>
            </a:r>
          </a:p>
          <a:p>
            <a:r>
              <a:rPr lang="fr-FR" sz="1200" kern="1200" dirty="0">
                <a:solidFill>
                  <a:schemeClr val="tx1"/>
                </a:solidFill>
                <a:effectLst/>
                <a:latin typeface="+mn-lt"/>
              </a:rPr>
              <a:t>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fr-FR"/>
          </a:p>
        </p:txBody>
      </p:sp>
    </p:spTree>
    <p:extLst>
      <p:ext uri="{BB962C8B-B14F-4D97-AF65-F5344CB8AC3E}">
        <p14:creationId xmlns:p14="http://schemas.microsoft.com/office/powerpoint/2010/main" val="3844349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rPr>
              <a:t>En tant qu'intervenant ou aidant, votre travail ne change pas simplement parce que vous travaillez avec un homme.  Toutefois, gardez à l'esprit les obstacles ci-dessus et les conseils ci-dessous pour adapter vos services afin qu'ils soient sûrs et qu'ils soutiennent les survivants.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Ne faites pas de suppositions quant à la personne ou ce qu'elle a vécu. </a:t>
            </a:r>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Vous</a:t>
            </a:r>
            <a:r>
              <a:rPr lang="fr-FR" smtClean="0"/>
              <a:t> </a:t>
            </a:r>
            <a:r>
              <a:rPr lang="fr-FR" sz="1200" kern="1200" dirty="0">
                <a:solidFill>
                  <a:schemeClr val="tx1"/>
                </a:solidFill>
                <a:effectLst/>
                <a:latin typeface="+mn-lt"/>
              </a:rPr>
              <a:t>ne devez jamais faire de suppositions quant à l'orientation sexuelle ou l'identité sexuelle du survivant ou de l'agresseur. Cela est tout particulièrement important en raison des questions que les survivants peuvent se poser sur leur orientation sexuelle ou leur identité sexuelle.  </a:t>
            </a:r>
          </a:p>
          <a:p>
            <a:pPr lvl="0"/>
            <a:r>
              <a:rPr lang="fr-FR" sz="1200" kern="1200" dirty="0">
                <a:solidFill>
                  <a:schemeClr val="tx1"/>
                </a:solidFill>
                <a:effectLst/>
                <a:latin typeface="+mn-lt"/>
              </a:rPr>
              <a:t>Même si le survivant semble vous demander de lui dire si elle est gay, expliquez-lui que vous ne pouvez pas le faire. Vous pouvez normaliser ses inquiétudes en lui expliquant qu'il est normal pour lui de se poser ce genre de questions, mais vous pouvez également lui fournir donner des informations précises indiquant qu'une agression sexuelle ne change pas l'orientation sexuelle de quelqu'un. </a:t>
            </a:r>
          </a:p>
          <a:p>
            <a:pPr lvl="0"/>
            <a:r>
              <a:rPr lang="fr-FR" sz="1200" kern="1200" dirty="0">
                <a:solidFill>
                  <a:schemeClr val="tx1"/>
                </a:solidFill>
                <a:effectLst/>
                <a:latin typeface="+mn-lt"/>
              </a:rPr>
              <a:t>De nombreux survivants peuvent être dans le déni concernant ce qu'ils ont vécu et peuvent ne pas être prêts à se considérer comme des « victimes », des « survivants » ou des personnes ayant subi un « traumatisme ». Respectez le langage qu'ils utilisent pour se décrire et décrire ce qu'ils ont vécu. </a:t>
            </a:r>
          </a:p>
          <a:p>
            <a:pPr lvl="0"/>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Normalisez leurs inquiétudes et réaffirmez leur force.  </a:t>
            </a:r>
            <a:r>
              <a:rPr lang="fr-FR" sz="1200" kern="1200" dirty="0">
                <a:solidFill>
                  <a:schemeClr val="tx1"/>
                </a:solidFill>
                <a:effectLst/>
                <a:latin typeface="+mn-lt"/>
              </a:rPr>
              <a:t>Tout comme avec les survivantes, il est important pour les survivants d'entendre qu’il leur a fallu du courage et de la force pour venir demander de l'aide.   En insistant sur ce point, vous les aidez à atténuer leurs peurs et leurs inquiétudes concernant la stigmatisation des hommes demandant de l'aide.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fr-FR"/>
          </a:p>
        </p:txBody>
      </p:sp>
    </p:spTree>
    <p:extLst>
      <p:ext uri="{BB962C8B-B14F-4D97-AF65-F5344CB8AC3E}">
        <p14:creationId xmlns:p14="http://schemas.microsoft.com/office/powerpoint/2010/main" val="1157853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Informez le survivant qu'il n'est pas seul.  </a:t>
            </a:r>
            <a:r>
              <a:rPr lang="fr-FR" sz="1200" kern="1200" dirty="0">
                <a:solidFill>
                  <a:schemeClr val="tx1"/>
                </a:solidFill>
                <a:effectLst/>
                <a:latin typeface="+mn-lt"/>
              </a:rPr>
              <a:t>En raison de la stigmatisation importante</a:t>
            </a:r>
            <a:r>
              <a:rPr lang="fr-FR" sz="1200" b="1" kern="1200" dirty="0">
                <a:solidFill>
                  <a:schemeClr val="tx1"/>
                </a:solidFill>
                <a:effectLst/>
                <a:latin typeface="+mn-lt"/>
              </a:rPr>
              <a:t>,</a:t>
            </a:r>
            <a:r>
              <a:rPr lang="fr-FR" sz="1200" kern="1200" dirty="0">
                <a:solidFill>
                  <a:schemeClr val="tx1"/>
                </a:solidFill>
                <a:effectLst/>
                <a:latin typeface="+mn-lt"/>
              </a:rPr>
              <a:t> il peut être important pour un survivant de savoir que d'autres hommes subissent des violences sexuelles et qu'il n'est pas le seul à qui cela est arrivé.  Cela peut l'aider à atténuer le sentiment de culpabilité ou les pensées qu'il peut avoir concernant ce qu'il a fait pour provoquer l'agression.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Rassurez le survivant en lui expliquant que ses réactions sont normales</a:t>
            </a:r>
            <a:r>
              <a:rPr lang="fr-FR" sz="1200" kern="1200" dirty="0">
                <a:solidFill>
                  <a:schemeClr val="tx1"/>
                </a:solidFill>
                <a:effectLst/>
                <a:latin typeface="+mn-lt"/>
              </a:rPr>
              <a:t>. Dites-lui que ses réactions et ses sentiments par rapport à ce qui s'est passé sont naturels et qu'il est normal qu'il ressente ça. Les survivants peuvent en particulier avoir besoin d'entendre que leurs sentiments, tels que la tristesse et la peur, que les normes masculines traditionnelles interdisent aux hommes de ressentir, sont normaux.  Rassurez-les en leur disant qu'ils n'ont rien à craindre à exprimer leurs sentiments quels qu'ils soient, et que vous serez là pour les écouter.</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Ne portez pas de jugement sur la consommation de drogue</a:t>
            </a:r>
            <a:r>
              <a:rPr lang="fr-FR" sz="1200" kern="1200" dirty="0">
                <a:solidFill>
                  <a:schemeClr val="tx1"/>
                </a:solidFill>
                <a:effectLst/>
                <a:latin typeface="+mn-lt"/>
              </a:rPr>
              <a:t>. Si vous travaillez avec un survivant qui consomme de l'alcool ou de la drogue, ne lui faites pas de reproches ou n'essayez pas de le faire arrêter.  Il est important que vous compreniez qu'il s'agit pour lui d'un moyen de surmonter la situation, même si cela peut être dangereux pour lui et les personnes qui l'entourent.  La meilleure chose à faire est de reconnaître qu'il doit beaucoup souffrir, discuter avec lui pour voir s'il a mis en place des stratégies d’adaptation qui peuvent être plus positives, et lui fournir des informations sur les services ou les programmes de santé mentale dans votre contexte qui pourraient lui être utiles.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fr-FR"/>
          </a:p>
        </p:txBody>
      </p:sp>
    </p:spTree>
    <p:extLst>
      <p:ext uri="{BB962C8B-B14F-4D97-AF65-F5344CB8AC3E}">
        <p14:creationId xmlns:p14="http://schemas.microsoft.com/office/powerpoint/2010/main" val="1124771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9802957"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8/16/2017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25040" y="1488013"/>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a:t>
            </a:r>
            <a:r>
              <a:t/>
            </a:r>
            <a:br/>
            <a:r>
              <a:rPr lang="fr-FR" smtClean="0"/>
              <a:t>Récapitulatif</a:t>
            </a:r>
          </a:p>
        </p:txBody>
      </p:sp>
      <p:sp>
        <p:nvSpPr>
          <p:cNvPr id="3" name="Content Placeholder 2"/>
          <p:cNvSpPr>
            <a:spLocks noGrp="1"/>
          </p:cNvSpPr>
          <p:nvPr>
            <p:ph idx="1"/>
          </p:nvPr>
        </p:nvSpPr>
        <p:spPr/>
        <p:txBody>
          <a:bodyPr/>
          <a:lstStyle/>
          <a:p>
            <a:r>
              <a:rPr lang="fr-FR" dirty="0" smtClean="0"/>
              <a:t>En petits groupes, discutez de l'étude de cas.  Préparez-vous à partager vos discussions avec l'ensemble du groupe.</a:t>
            </a:r>
          </a:p>
          <a:p>
            <a:r>
              <a:rPr lang="fr-FR" dirty="0" smtClean="0"/>
              <a:t>b</a:t>
            </a:r>
            <a:endParaRPr lang="fr-FR"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fr-FR" sz="4800" dirty="0" smtClean="0"/>
              <a:t>Gestion des cas de VBG concernant les survivants de violences sexuelles</a:t>
            </a:r>
          </a:p>
        </p:txBody>
      </p:sp>
      <p:sp>
        <p:nvSpPr>
          <p:cNvPr id="3" name="Subtitle 2"/>
          <p:cNvSpPr>
            <a:spLocks noGrp="1"/>
          </p:cNvSpPr>
          <p:nvPr>
            <p:ph type="body" sz="quarter" idx="10"/>
          </p:nvPr>
        </p:nvSpPr>
        <p:spPr/>
        <p:txBody>
          <a:bodyPr/>
          <a:lstStyle/>
          <a:p>
            <a:r>
              <a:rPr lang="fr-FR" sz="2800" dirty="0">
                <a:latin typeface="+mj-lt"/>
              </a:rPr>
              <a:t>Module 17B</a:t>
            </a:r>
            <a:endParaRPr lang="fr-FR" dirty="0"/>
          </a:p>
        </p:txBody>
      </p:sp>
      <p:cxnSp>
        <p:nvCxnSpPr>
          <p:cNvPr id="4" name="Straight Connector 3"/>
          <p:cNvCxnSpPr/>
          <p:nvPr/>
        </p:nvCxnSpPr>
        <p:spPr>
          <a:xfrm>
            <a:off x="1085850" y="51450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7879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3"/>
            </a:solidFill>
          </a:ln>
        </p:spPr>
        <p:txBody>
          <a:bodyPr/>
          <a:lstStyle/>
          <a:p>
            <a:r>
              <a:rPr lang="fr-FR" smtClean="0"/>
              <a:t>Objectifs </a:t>
            </a:r>
          </a:p>
        </p:txBody>
      </p:sp>
      <p:sp>
        <p:nvSpPr>
          <p:cNvPr id="5" name="Content Placeholder 4"/>
          <p:cNvSpPr>
            <a:spLocks noGrp="1"/>
          </p:cNvSpPr>
          <p:nvPr>
            <p:ph idx="1"/>
          </p:nvPr>
        </p:nvSpPr>
        <p:spPr>
          <a:xfrm>
            <a:off x="7128933" y="1470378"/>
            <a:ext cx="4478866" cy="5053469"/>
          </a:xfrm>
        </p:spPr>
        <p:txBody>
          <a:bodyPr/>
          <a:lstStyle/>
          <a:p>
            <a:pPr marL="171450" indent="-171450">
              <a:buFontTx/>
              <a:buChar char="-"/>
            </a:pPr>
            <a:r>
              <a:rPr lang="fr-FR" sz="2400" dirty="0"/>
              <a:t>Comprendre les obstacles auxquels sont confrontés les survivants masculins de violences sexuelles </a:t>
            </a:r>
          </a:p>
          <a:p>
            <a:pPr marL="171450" indent="-171450">
              <a:buFontTx/>
              <a:buChar char="-"/>
            </a:pPr>
            <a:r>
              <a:rPr lang="fr-FR" sz="2400" dirty="0"/>
              <a:t>Identifier les différentes techniques de communication visant à soutenir les hommes et les garçons survivants</a:t>
            </a:r>
          </a:p>
          <a:p>
            <a:pPr marL="171450" indent="-171450">
              <a:buFontTx/>
              <a:buChar char="-"/>
            </a:pPr>
            <a:r>
              <a:rPr lang="fr-FR" sz="2400" dirty="0"/>
              <a:t>Être capable de fournir des services axés sur les survivantes aux survivantsmasculins</a:t>
            </a:r>
          </a:p>
          <a:p>
            <a:endParaRPr lang="fr-FR" sz="2400" dirty="0"/>
          </a:p>
          <a:p>
            <a:endParaRPr lang="fr-FR" sz="2400" dirty="0"/>
          </a:p>
        </p:txBody>
      </p:sp>
    </p:spTree>
    <p:extLst>
      <p:ext uri="{BB962C8B-B14F-4D97-AF65-F5344CB8AC3E}">
        <p14:creationId xmlns:p14="http://schemas.microsoft.com/office/powerpoint/2010/main" val="2061308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Introduction</a:t>
            </a:r>
          </a:p>
        </p:txBody>
      </p:sp>
      <p:sp>
        <p:nvSpPr>
          <p:cNvPr id="5" name="Content Placeholder 4"/>
          <p:cNvSpPr>
            <a:spLocks noGrp="1"/>
          </p:cNvSpPr>
          <p:nvPr>
            <p:ph idx="1"/>
          </p:nvPr>
        </p:nvSpPr>
        <p:spPr>
          <a:xfrm>
            <a:off x="1023938" y="2286000"/>
            <a:ext cx="10507662" cy="4022725"/>
          </a:xfrm>
        </p:spPr>
        <p:txBody>
          <a:bodyPr/>
          <a:lstStyle/>
          <a:p>
            <a:pPr marL="457200" indent="-457200">
              <a:buFont typeface="Arial" pitchFamily="34" charset="0"/>
              <a:buChar char="•"/>
            </a:pPr>
            <a:r>
              <a:rPr lang="fr-FR" sz="2000" dirty="0" smtClean="0"/>
              <a:t>Les hommes et les jeunes garçons risquent également de subir des violences sexuelles</a:t>
            </a:r>
          </a:p>
          <a:p>
            <a:pPr marL="457200" indent="-457200">
              <a:buFont typeface="Arial" pitchFamily="34" charset="0"/>
              <a:buChar char="•"/>
            </a:pPr>
            <a:r>
              <a:rPr lang="fr-FR" sz="2000" dirty="0" smtClean="0"/>
              <a:t>Dans les zones de crise humanitaire, souvent commises par d'autres hommes dans un contexte de conflit armé ou de violence ethnique, et pratiquées pour déposséder les hommes, les familles et les communautés de leur pouvoir et les déshonorer </a:t>
            </a:r>
          </a:p>
          <a:p>
            <a:pPr marL="457200" indent="-457200">
              <a:buFont typeface="Arial" pitchFamily="34" charset="0"/>
              <a:buChar char="•"/>
            </a:pPr>
            <a:r>
              <a:rPr lang="fr-FR" sz="2000" dirty="0" smtClean="0"/>
              <a:t>Les jeunes garçons sont exposés au risque d'abus sexuels sur les enfants, au même titre que les jeunes filles, perpétrés la plupart du temps par des hommes connus de l'enfant/la famille   </a:t>
            </a:r>
          </a:p>
          <a:p>
            <a:pPr marL="457200" indent="-457200">
              <a:buFont typeface="Arial" pitchFamily="34" charset="0"/>
              <a:buChar char="•"/>
            </a:pPr>
            <a:r>
              <a:rPr lang="fr-FR" sz="2000" dirty="0" smtClean="0"/>
              <a:t>De nombreux obstacles semblables entravant l'accès des hommes et des garçons aux soins, mais également des obstacles particuliers qui doivent être pris en compte pour fournir des soins humanitaires appropriés</a:t>
            </a:r>
          </a:p>
        </p:txBody>
      </p:sp>
    </p:spTree>
    <p:extLst>
      <p:ext uri="{BB962C8B-B14F-4D97-AF65-F5344CB8AC3E}">
        <p14:creationId xmlns:p14="http://schemas.microsoft.com/office/powerpoint/2010/main" val="2566728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495859"/>
            <a:ext cx="4769556" cy="1545564"/>
          </a:xfrm>
        </p:spPr>
        <p:txBody>
          <a:bodyPr>
            <a:normAutofit/>
          </a:bodyPr>
          <a:lstStyle/>
          <a:p>
            <a:r>
              <a:rPr lang="fr-FR" smtClean="0"/>
              <a:t>Activité : </a:t>
            </a:r>
            <a:r>
              <a:t/>
            </a:r>
            <a:br/>
            <a:r>
              <a:rPr lang="fr-FR" smtClean="0"/>
              <a:t>Survivants</a:t>
            </a:r>
          </a:p>
        </p:txBody>
      </p:sp>
      <p:sp>
        <p:nvSpPr>
          <p:cNvPr id="3" name="Content Placeholder 2"/>
          <p:cNvSpPr>
            <a:spLocks noGrp="1"/>
          </p:cNvSpPr>
          <p:nvPr>
            <p:ph idx="1"/>
          </p:nvPr>
        </p:nvSpPr>
        <p:spPr/>
        <p:txBody>
          <a:bodyPr>
            <a:normAutofit fontScale="92500"/>
          </a:bodyPr>
          <a:lstStyle/>
          <a:p>
            <a:endParaRPr lang="fr-FR" sz="2800" dirty="0"/>
          </a:p>
          <a:p>
            <a:r>
              <a:rPr lang="fr-FR" sz="2800" dirty="0"/>
              <a:t>Par petits groupes, réfléchissez à certaines des difficultés auxquelles sont confrontés les survivants masculins cherchant à bénéficier de services. Comment pouvons-nous faire face à ces difficultés ?</a:t>
            </a:r>
          </a:p>
          <a:p>
            <a:endParaRPr lang="fr-FR" sz="2400" dirty="0"/>
          </a:p>
        </p:txBody>
      </p:sp>
    </p:spTree>
    <p:extLst>
      <p:ext uri="{BB962C8B-B14F-4D97-AF65-F5344CB8AC3E}">
        <p14:creationId xmlns:p14="http://schemas.microsoft.com/office/powerpoint/2010/main" val="3029415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Obstacles aux soins</a:t>
            </a:r>
          </a:p>
        </p:txBody>
      </p:sp>
      <p:sp>
        <p:nvSpPr>
          <p:cNvPr id="3" name="Content Placeholder 2"/>
          <p:cNvSpPr>
            <a:spLocks noGrp="1"/>
          </p:cNvSpPr>
          <p:nvPr>
            <p:ph idx="1"/>
          </p:nvPr>
        </p:nvSpPr>
        <p:spPr/>
        <p:txBody>
          <a:bodyPr>
            <a:normAutofit/>
          </a:bodyPr>
          <a:lstStyle/>
          <a:p>
            <a:r>
              <a:rPr lang="fr-FR" b="1" dirty="0"/>
              <a:t>Les normes masculines traditionnelles n'incitent pas les hommes à demander de l'aide. </a:t>
            </a:r>
          </a:p>
          <a:p>
            <a:endParaRPr lang="fr-FR" b="1" dirty="0"/>
          </a:p>
          <a:p>
            <a:r>
              <a:rPr lang="fr-FR" b="1" dirty="0"/>
              <a:t>Sentiment de honte et peur de la stigmatisation.</a:t>
            </a:r>
            <a:r>
              <a:rPr lang="fr-FR" smtClean="0"/>
              <a:t> </a:t>
            </a:r>
          </a:p>
          <a:p>
            <a:r>
              <a:rPr lang="fr-FR" smtClean="0"/>
              <a:t>Quel que soit le sexe de l'agresseur, les survivants peuvent se remettre profondément en question quant à ce que leur expérience des violences sexuelles signifie pour leur identité sexuelle et leur orientation sexuelle. </a:t>
            </a:r>
          </a:p>
        </p:txBody>
      </p:sp>
    </p:spTree>
    <p:extLst>
      <p:ext uri="{BB962C8B-B14F-4D97-AF65-F5344CB8AC3E}">
        <p14:creationId xmlns:p14="http://schemas.microsoft.com/office/powerpoint/2010/main" val="330754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Obstacles aux soins</a:t>
            </a:r>
          </a:p>
        </p:txBody>
      </p:sp>
      <p:sp>
        <p:nvSpPr>
          <p:cNvPr id="3" name="Content Placeholder 2"/>
          <p:cNvSpPr>
            <a:spLocks noGrp="1"/>
          </p:cNvSpPr>
          <p:nvPr>
            <p:ph idx="1"/>
          </p:nvPr>
        </p:nvSpPr>
        <p:spPr/>
        <p:txBody>
          <a:bodyPr>
            <a:normAutofit lnSpcReduction="10000"/>
          </a:bodyPr>
          <a:lstStyle/>
          <a:p>
            <a:r>
              <a:rPr lang="fr-FR" sz="2400" b="1" dirty="0"/>
              <a:t>Inquiétudes et peur concernant la sexualité.</a:t>
            </a:r>
            <a:r>
              <a:rPr lang="fr-FR" smtClean="0"/>
              <a:t> </a:t>
            </a:r>
          </a:p>
          <a:p>
            <a:r>
              <a:rPr lang="fr-FR" smtClean="0"/>
              <a:t>Cela peut être un obstacle important empêchant de chercher de l'aide dans des sociétés qui contrôlent ou criminalisent l'homosexualité.  </a:t>
            </a:r>
          </a:p>
          <a:p>
            <a:r>
              <a:rPr lang="fr-FR" sz="2400" b="1" dirty="0"/>
              <a:t>Peur de ne pas être cru.</a:t>
            </a:r>
            <a:r>
              <a:rPr lang="fr-FR" smtClean="0"/>
              <a:t> </a:t>
            </a:r>
          </a:p>
          <a:p>
            <a:r>
              <a:rPr lang="fr-FR" sz="2400" b="1" dirty="0"/>
              <a:t>Risque de consommation de drogue.</a:t>
            </a:r>
            <a:r>
              <a:rPr lang="fr-FR" smtClean="0"/>
              <a:t> </a:t>
            </a:r>
          </a:p>
          <a:p>
            <a:r>
              <a:rPr lang="fr-FR" smtClean="0"/>
              <a:t>La consommation d'alcool ou de drogue comme moyen de gérer ou d'atténuer les émotions peut être encore plus courante parmi les survivants en raison des normes qui découragent souvent les hommes de reconnaître et d'exprimer leurs émotions. </a:t>
            </a:r>
          </a:p>
          <a:p>
            <a:endParaRPr lang="fr-FR" dirty="0"/>
          </a:p>
          <a:p>
            <a:endParaRPr lang="fr-FR" dirty="0"/>
          </a:p>
        </p:txBody>
      </p:sp>
    </p:spTree>
    <p:extLst>
      <p:ext uri="{BB962C8B-B14F-4D97-AF65-F5344CB8AC3E}">
        <p14:creationId xmlns:p14="http://schemas.microsoft.com/office/powerpoint/2010/main" val="790240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Fournir des soins et un soutien </a:t>
            </a:r>
          </a:p>
        </p:txBody>
      </p:sp>
      <p:sp>
        <p:nvSpPr>
          <p:cNvPr id="3" name="Content Placeholder 2"/>
          <p:cNvSpPr>
            <a:spLocks noGrp="1"/>
          </p:cNvSpPr>
          <p:nvPr>
            <p:ph idx="1"/>
          </p:nvPr>
        </p:nvSpPr>
        <p:spPr/>
        <p:txBody>
          <a:bodyPr>
            <a:normAutofit fontScale="77500" lnSpcReduction="20000"/>
          </a:bodyPr>
          <a:lstStyle/>
          <a:p>
            <a:r>
              <a:rPr lang="fr-FR" sz="2600" b="1" dirty="0"/>
              <a:t>Ne faites pas de suppositions quant à la personne ou ce qu'elle a vécu. </a:t>
            </a:r>
            <a:endParaRPr lang="fr-FR" sz="2600" dirty="0"/>
          </a:p>
          <a:p>
            <a:pPr lvl="0"/>
            <a:r>
              <a:rPr lang="fr-FR" smtClean="0"/>
              <a:t>Vous ne devez jamais faire de suppositions sur l'orientation sexuelle ou l'identité sexuelle du survivant. </a:t>
            </a:r>
          </a:p>
          <a:p>
            <a:pPr lvl="0"/>
            <a:r>
              <a:rPr lang="fr-FR" smtClean="0"/>
              <a:t>Même si le survivant semble vous demander de lui dire si elle est gay, expliquez-lui que vous ne pouvez pas le faire. </a:t>
            </a:r>
          </a:p>
          <a:p>
            <a:pPr lvl="0"/>
            <a:r>
              <a:rPr lang="fr-FR" smtClean="0"/>
              <a:t>De nombreux survivants peuvent être dans le déni concernant ce qu'ils ont vécu et peuvent ne pas être prêts à se considérer comme des « victimes », des « survivants » ou des personnes ayant subi un « traumatisme ». Respectez le langage qu'ils utilisent pour se décrire et décrire ce qu'ils ont vécu. </a:t>
            </a:r>
          </a:p>
          <a:p>
            <a:r>
              <a:rPr lang="fr-FR" sz="2600" b="1" dirty="0"/>
              <a:t>Normalisez leurs inquiétudes et réaffirmez leur force.  </a:t>
            </a:r>
          </a:p>
          <a:p>
            <a:r>
              <a:rPr lang="fr-FR" smtClean="0"/>
              <a:t>Tout comme avec les survivantes, il est important pour les survivants d'entendre qu’il leur a fallu du courage et de la force pour venir demander de l'aide. </a:t>
            </a:r>
          </a:p>
        </p:txBody>
      </p:sp>
    </p:spTree>
    <p:extLst>
      <p:ext uri="{BB962C8B-B14F-4D97-AF65-F5344CB8AC3E}">
        <p14:creationId xmlns:p14="http://schemas.microsoft.com/office/powerpoint/2010/main" val="2075872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Fournir des soins et un soutien </a:t>
            </a:r>
          </a:p>
        </p:txBody>
      </p:sp>
      <p:sp>
        <p:nvSpPr>
          <p:cNvPr id="3" name="Content Placeholder 2"/>
          <p:cNvSpPr>
            <a:spLocks noGrp="1"/>
          </p:cNvSpPr>
          <p:nvPr>
            <p:ph idx="1"/>
          </p:nvPr>
        </p:nvSpPr>
        <p:spPr/>
        <p:txBody>
          <a:bodyPr>
            <a:normAutofit fontScale="85000" lnSpcReduction="20000"/>
          </a:bodyPr>
          <a:lstStyle/>
          <a:p>
            <a:r>
              <a:rPr lang="fr-FR" sz="2400" b="1" dirty="0"/>
              <a:t>Informez le survivant qu'il n'est pas seul. </a:t>
            </a:r>
          </a:p>
          <a:p>
            <a:r>
              <a:rPr lang="fr-FR" dirty="0" smtClean="0"/>
              <a:t>Cela peut l'aider à atténuer le sentiment de culpabilité ou les pensées qu'il peut avoir concernant ce qu'il a fait pour provoquer l'agression.  </a:t>
            </a:r>
          </a:p>
          <a:p>
            <a:r>
              <a:rPr lang="fr-FR" sz="2400" b="1" dirty="0"/>
              <a:t>Rassurez le survivant en lui expliquant que ses réactions sont normales</a:t>
            </a:r>
            <a:r>
              <a:rPr lang="fr-FR" sz="2400" dirty="0"/>
              <a:t>. </a:t>
            </a:r>
          </a:p>
          <a:p>
            <a:r>
              <a:rPr lang="fr-FR" dirty="0" smtClean="0"/>
              <a:t>Les survivants peuvent en particulier avoir besoin d'entendre que leurs sentiments, tels que la tristesse et la peur, que les normes masculines traditionnelles interdisent aux hommes de ressentir, sont normaux. </a:t>
            </a:r>
          </a:p>
          <a:p>
            <a:r>
              <a:rPr lang="fr-FR" sz="2400" b="1" dirty="0"/>
              <a:t>Ne portez pas de jugement sur la consommation de drogue</a:t>
            </a:r>
            <a:r>
              <a:rPr lang="fr-FR" sz="2400" dirty="0"/>
              <a:t>.</a:t>
            </a:r>
          </a:p>
          <a:p>
            <a:r>
              <a:rPr lang="fr-FR" dirty="0" smtClean="0"/>
              <a:t>Il </a:t>
            </a:r>
            <a:r>
              <a:rPr lang="fr-FR" dirty="0" smtClean="0"/>
              <a:t>est important que vous compreniez qu'il s'agit pour les survivants d'un moyen de surmonter la situation, même si cela peut être dangereux pour eux et les personnes qui les entourent.  </a:t>
            </a:r>
          </a:p>
        </p:txBody>
      </p:sp>
    </p:spTree>
    <p:extLst>
      <p:ext uri="{BB962C8B-B14F-4D97-AF65-F5344CB8AC3E}">
        <p14:creationId xmlns:p14="http://schemas.microsoft.com/office/powerpoint/2010/main" val="22662315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13292</TotalTime>
  <Words>2065</Words>
  <Application>Microsoft Office PowerPoint</Application>
  <PresentationFormat>Custom</PresentationFormat>
  <Paragraphs>145</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IRC-Module-Template-V2</vt:lpstr>
      <vt:lpstr>PowerPoint Presentation</vt:lpstr>
      <vt:lpstr>Gestion des cas de VBG concernant les survivants de violences sexuelles</vt:lpstr>
      <vt:lpstr>Objectifs </vt:lpstr>
      <vt:lpstr>Introduction</vt:lpstr>
      <vt:lpstr>Activité :  Survivants</vt:lpstr>
      <vt:lpstr>Obstacles aux soins</vt:lpstr>
      <vt:lpstr>Obstacles aux soins</vt:lpstr>
      <vt:lpstr>Fournir des soins et un soutien </vt:lpstr>
      <vt:lpstr>Fournir des soins et un soutien </vt:lpstr>
      <vt:lpstr>Activité : Récapitulatif</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Yuli</cp:lastModifiedBy>
  <cp:revision>79</cp:revision>
  <dcterms:created xsi:type="dcterms:W3CDTF">2016-02-24T17:55:23Z</dcterms:created>
  <dcterms:modified xsi:type="dcterms:W3CDTF">2017-08-16T09:09:47Z</dcterms:modified>
</cp:coreProperties>
</file>